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12" r:id="rId2"/>
    <p:sldId id="420" r:id="rId3"/>
    <p:sldId id="421" r:id="rId4"/>
    <p:sldId id="422" r:id="rId5"/>
    <p:sldId id="423" r:id="rId6"/>
    <p:sldId id="424" r:id="rId7"/>
    <p:sldId id="431" r:id="rId8"/>
    <p:sldId id="433" r:id="rId9"/>
    <p:sldId id="434" r:id="rId10"/>
    <p:sldId id="435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56" r:id="rId20"/>
    <p:sldId id="457" r:id="rId21"/>
    <p:sldId id="462" r:id="rId22"/>
    <p:sldId id="463" r:id="rId23"/>
    <p:sldId id="464" r:id="rId24"/>
    <p:sldId id="473" r:id="rId25"/>
    <p:sldId id="474" r:id="rId26"/>
    <p:sldId id="475" r:id="rId27"/>
    <p:sldId id="477" r:id="rId28"/>
    <p:sldId id="478" r:id="rId29"/>
    <p:sldId id="488" r:id="rId30"/>
    <p:sldId id="489" r:id="rId31"/>
    <p:sldId id="490" r:id="rId32"/>
    <p:sldId id="491" r:id="rId33"/>
    <p:sldId id="493" r:id="rId34"/>
    <p:sldId id="494" r:id="rId35"/>
    <p:sldId id="495" r:id="rId36"/>
    <p:sldId id="496" r:id="rId37"/>
    <p:sldId id="507" r:id="rId38"/>
    <p:sldId id="508" r:id="rId39"/>
    <p:sldId id="509" r:id="rId40"/>
    <p:sldId id="510" r:id="rId41"/>
    <p:sldId id="511" r:id="rId4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ilnikova-le" initials="k" lastIdx="7" clrIdx="0"/>
  <p:cmAuthor id="1" name="Worker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485F3"/>
    <a:srgbClr val="8E68F8"/>
    <a:srgbClr val="9470F8"/>
    <a:srgbClr val="4CC04C"/>
    <a:srgbClr val="0054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B0F9E-7233-480F-83F0-9370DD04272F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C7CC-8898-4E48-8762-607443E137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825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4525" y="2043953"/>
            <a:ext cx="5314950" cy="2770095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57350" y="1677549"/>
            <a:ext cx="5827457" cy="34647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406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793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052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702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37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797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184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251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028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438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945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490" y="93263"/>
            <a:ext cx="8989142" cy="662821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590" y="195488"/>
            <a:ext cx="8814926" cy="6431455"/>
          </a:xfrm>
          <a:prstGeom prst="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7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51520" y="2060574"/>
            <a:ext cx="8641655" cy="24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 b="1" dirty="0" smtClean="0"/>
              <a:t>УЛУЧШЕНИЕ СЕНОКОСОВ И ПАСТБИЩ</a:t>
            </a:r>
            <a:endParaRPr lang="ru-RU" altLang="ru-RU" sz="4400" b="1" dirty="0"/>
          </a:p>
        </p:txBody>
      </p:sp>
    </p:spTree>
    <p:extLst>
      <p:ext uri="{BB962C8B-B14F-4D97-AF65-F5344CB8AC3E}">
        <p14:creationId xmlns="" xmlns:p14="http://schemas.microsoft.com/office/powerpoint/2010/main" val="496417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>
              <a:alpha val="3882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При выборе способа первичной обработки почвы учитывают: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  <a:ln>
            <a:solidFill>
              <a:srgbClr val="B1EDBA"/>
            </a:solidFill>
            <a:miter lim="800000"/>
            <a:headEnd/>
            <a:tailEnd/>
          </a:ln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Тип почвы (торфяная, глинистая и др.)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Глубину гумусового горизонта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Наличие кочек, древесной растительности, камней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4. Засоренность корневищными и корнеотпрысковыми травами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5. Рельеф местности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3984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92172"/>
          </a:xfrm>
          <a:solidFill>
            <a:srgbClr val="D485F3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Планировку поверхности проводят с целью: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8488" cy="4997450"/>
          </a:xfrm>
          <a:solidFill>
            <a:srgbClr val="8E68F8"/>
          </a:solidFill>
        </p:spPr>
        <p:txBody>
          <a:bodyPr/>
          <a:lstStyle/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 smtClean="0"/>
              <a:t>1. Создания однородного водного режима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/>
              <a:t>2. </a:t>
            </a:r>
            <a:r>
              <a:rPr lang="ru-RU" altLang="ru-RU" dirty="0" smtClean="0"/>
              <a:t>Эффективного </a:t>
            </a:r>
            <a:r>
              <a:rPr lang="ru-RU" altLang="ru-RU" dirty="0"/>
              <a:t>использования сельскохозяйственной </a:t>
            </a:r>
            <a:r>
              <a:rPr lang="ru-RU" altLang="ru-RU" dirty="0" smtClean="0"/>
              <a:t>техники</a:t>
            </a:r>
            <a:endParaRPr lang="ru-RU" altLang="ru-RU" dirty="0"/>
          </a:p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/>
              <a:t>3</a:t>
            </a:r>
            <a:r>
              <a:rPr lang="ru-RU" altLang="ru-RU" dirty="0" smtClean="0"/>
              <a:t>. Применения </a:t>
            </a:r>
            <a:r>
              <a:rPr lang="ru-RU" altLang="ru-RU" dirty="0"/>
              <a:t>приемов орошения и </a:t>
            </a:r>
            <a:r>
              <a:rPr lang="ru-RU" altLang="ru-RU" dirty="0" smtClean="0"/>
              <a:t>осушения</a:t>
            </a:r>
            <a:endParaRPr lang="ru-RU" altLang="ru-RU" dirty="0"/>
          </a:p>
          <a:p>
            <a:pPr marL="442913" indent="-442913" eaLnBrk="1" hangingPunct="1">
              <a:lnSpc>
                <a:spcPct val="90000"/>
              </a:lnSpc>
              <a:buFontTx/>
              <a:buNone/>
              <a:defRPr/>
            </a:pPr>
            <a:endParaRPr lang="ru-RU" altLang="ru-RU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dirty="0" smtClean="0"/>
              <a:t>Применяют </a:t>
            </a:r>
            <a:r>
              <a:rPr lang="ru-RU" altLang="ru-RU" dirty="0"/>
              <a:t>планировщики, бульдозеры, грейдеры, скреперы, рельсовые бороны, выравниватели почвы.</a:t>
            </a:r>
          </a:p>
        </p:txBody>
      </p:sp>
    </p:spTree>
    <p:extLst>
      <p:ext uri="{BB962C8B-B14F-4D97-AF65-F5344CB8AC3E}">
        <p14:creationId xmlns="" xmlns:p14="http://schemas.microsoft.com/office/powerpoint/2010/main" val="2234498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>
              <a:alpha val="38824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err="1" smtClean="0"/>
              <a:t>Торфование</a:t>
            </a:r>
            <a:r>
              <a:rPr lang="ru-RU" altLang="ru-RU" sz="4000" dirty="0" smtClean="0"/>
              <a:t>, </a:t>
            </a:r>
            <a:r>
              <a:rPr lang="ru-RU" altLang="ru-RU" sz="4000" dirty="0" err="1" smtClean="0"/>
              <a:t>пескование</a:t>
            </a:r>
            <a:r>
              <a:rPr lang="ru-RU" altLang="ru-RU" sz="4000" dirty="0" smtClean="0"/>
              <a:t>, </a:t>
            </a:r>
            <a:r>
              <a:rPr lang="ru-RU" altLang="ru-RU" sz="4000" dirty="0" err="1" smtClean="0"/>
              <a:t>глинование</a:t>
            </a:r>
            <a:r>
              <a:rPr lang="ru-RU" altLang="ru-RU" sz="4000" dirty="0" smtClean="0"/>
              <a:t> применяют для: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8E68F8">
              <a:alpha val="38824"/>
            </a:srgbClr>
          </a:solidFill>
        </p:spPr>
        <p:txBody>
          <a:bodyPr/>
          <a:lstStyle/>
          <a:p>
            <a:pPr eaLnBrk="1" hangingPunct="1"/>
            <a:r>
              <a:rPr lang="ru-RU" altLang="ru-RU" dirty="0" smtClean="0"/>
              <a:t>Улучшения водно-физических свойств почв</a:t>
            </a:r>
          </a:p>
        </p:txBody>
      </p:sp>
    </p:spTree>
    <p:extLst>
      <p:ext uri="{BB962C8B-B14F-4D97-AF65-F5344CB8AC3E}">
        <p14:creationId xmlns="" xmlns:p14="http://schemas.microsoft.com/office/powerpoint/2010/main" val="1490836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424936" cy="1498178"/>
          </a:xfrm>
          <a:solidFill>
            <a:srgbClr val="D485F3">
              <a:alpha val="4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4000" dirty="0"/>
              <a:t>При улучшении водно-воздушного режима почв возможно проведение следующих мероприятий: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425184" cy="4536206"/>
          </a:xfrm>
          <a:solidFill>
            <a:srgbClr val="D485F3">
              <a:alpha val="38824"/>
            </a:srgbClr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Боронование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</a:t>
            </a:r>
            <a:r>
              <a:rPr lang="ru-RU" altLang="ru-RU" dirty="0" err="1" smtClean="0"/>
              <a:t>Кротование</a:t>
            </a:r>
            <a:endParaRPr lang="ru-RU" altLang="ru-RU" dirty="0" smtClean="0"/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</a:t>
            </a:r>
            <a:r>
              <a:rPr lang="ru-RU" altLang="ru-RU" dirty="0" err="1" smtClean="0"/>
              <a:t>Щелевание</a:t>
            </a:r>
            <a:endParaRPr lang="ru-RU" altLang="ru-RU" dirty="0" smtClean="0"/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4. Омоложение путем проведения </a:t>
            </a:r>
            <a:r>
              <a:rPr lang="ru-RU" altLang="ru-RU" dirty="0" err="1" smtClean="0"/>
              <a:t>дискования</a:t>
            </a:r>
            <a:r>
              <a:rPr lang="ru-RU" altLang="ru-RU" dirty="0" smtClean="0"/>
              <a:t>, фрезерования или мелкой безотвальной вспашки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5. Осушение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6. Орошение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772679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/>
              <a:t>Боронование эффективно:</a:t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8E68F8"/>
          </a:solidFill>
        </p:spPr>
        <p:txBody>
          <a:bodyPr vert="horz" lIns="91440" tIns="45720" rIns="91440" bIns="45720" rtlCol="0">
            <a:normAutofit/>
          </a:bodyPr>
          <a:lstStyle/>
          <a:p>
            <a:pPr marL="442913" indent="-442913">
              <a:buFontTx/>
              <a:buNone/>
            </a:pPr>
            <a:r>
              <a:rPr lang="ru-RU" altLang="ru-RU" dirty="0"/>
              <a:t>1. На пойменных лугах для разрушения </a:t>
            </a:r>
            <a:r>
              <a:rPr lang="ru-RU" altLang="ru-RU" dirty="0" err="1" smtClean="0"/>
              <a:t>наилка</a:t>
            </a:r>
            <a:endParaRPr lang="ru-RU" altLang="ru-RU" dirty="0"/>
          </a:p>
          <a:p>
            <a:pPr marL="442913" indent="-442913">
              <a:buFontTx/>
              <a:buNone/>
            </a:pPr>
            <a:r>
              <a:rPr lang="ru-RU" altLang="ru-RU" dirty="0"/>
              <a:t>2. Для удаления </a:t>
            </a:r>
            <a:r>
              <a:rPr lang="ru-RU" altLang="ru-RU" dirty="0" smtClean="0"/>
              <a:t>старики</a:t>
            </a:r>
            <a:endParaRPr lang="ru-RU" altLang="ru-RU" dirty="0"/>
          </a:p>
          <a:p>
            <a:pPr marL="442913" indent="-442913">
              <a:buFontTx/>
              <a:buNone/>
            </a:pPr>
            <a:r>
              <a:rPr lang="ru-RU" altLang="ru-RU" dirty="0"/>
              <a:t>3. На плотных почвах с корневищными </a:t>
            </a:r>
            <a:r>
              <a:rPr lang="ru-RU" altLang="ru-RU" dirty="0" smtClean="0"/>
              <a:t>травами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92878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/>
              <a:t>Кротование и щелевание проводится для: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 smtClean="0"/>
              <a:t>отвода </a:t>
            </a:r>
            <a:r>
              <a:rPr lang="ru-RU" altLang="ru-RU" dirty="0"/>
              <a:t>излишней воды и для увеличения запаса влаги в почве. Выполняется </a:t>
            </a:r>
            <a:r>
              <a:rPr lang="ru-RU" altLang="ru-RU" dirty="0" err="1"/>
              <a:t>кротователями</a:t>
            </a:r>
            <a:r>
              <a:rPr lang="ru-RU" altLang="ru-RU" dirty="0"/>
              <a:t> и </a:t>
            </a:r>
            <a:r>
              <a:rPr lang="ru-RU" altLang="ru-RU" dirty="0" err="1"/>
              <a:t>щелевателями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98324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D485F3"/>
          </a:solidFill>
        </p:spPr>
        <p:txBody>
          <a:bodyPr/>
          <a:lstStyle/>
          <a:p>
            <a:pPr eaLnBrk="1" hangingPunct="1"/>
            <a:r>
              <a:rPr lang="ru-RU" altLang="ru-RU" sz="3200" dirty="0" smtClean="0"/>
              <a:t>Омоложение на травостоях с преобладанием корневищных и рыхлокустовых трав способствует: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3455988"/>
          </a:xfrm>
          <a:noFill/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Увеличению густоты травостоев за счет появления новых растений из отрезков корневищ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Рыхлению уплотненного верхнего слоя почвы</a:t>
            </a:r>
          </a:p>
        </p:txBody>
      </p:sp>
    </p:spTree>
    <p:extLst>
      <p:ext uri="{BB962C8B-B14F-4D97-AF65-F5344CB8AC3E}">
        <p14:creationId xmlns="" xmlns:p14="http://schemas.microsoft.com/office/powerpoint/2010/main" val="1873824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Осушение проводят: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41325" indent="-441325" eaLnBrk="1" hangingPunct="1">
              <a:buNone/>
            </a:pPr>
            <a:r>
              <a:rPr lang="ru-RU" altLang="ru-RU" dirty="0" smtClean="0"/>
              <a:t>1. </a:t>
            </a:r>
            <a:r>
              <a:rPr lang="ru-RU" altLang="ru-RU" sz="2800" dirty="0" smtClean="0"/>
              <a:t>При близком залегании грунтовых вод (ближе 40 см от поверхности почвы)</a:t>
            </a:r>
          </a:p>
          <a:p>
            <a:pPr marL="441325" indent="-441325" eaLnBrk="1" hangingPunct="1">
              <a:buNone/>
            </a:pPr>
            <a:r>
              <a:rPr lang="ru-RU" altLang="ru-RU" sz="2800" dirty="0" smtClean="0"/>
              <a:t>2. При поступлении избыточных вод с окружающей территории</a:t>
            </a:r>
          </a:p>
          <a:p>
            <a:pPr marL="441325" indent="-441325" eaLnBrk="1" hangingPunct="1">
              <a:buNone/>
            </a:pPr>
            <a:r>
              <a:rPr lang="ru-RU" altLang="ru-RU" sz="2800" dirty="0" smtClean="0"/>
              <a:t>3. При наличии близко к поверхности почвы водоупорного горизонта</a:t>
            </a:r>
          </a:p>
          <a:p>
            <a:pPr marL="0" indent="0" eaLnBrk="1" hangingPunct="1">
              <a:buNone/>
            </a:pPr>
            <a:endParaRPr lang="ru-RU" altLang="ru-RU" sz="2800" dirty="0" smtClean="0"/>
          </a:p>
          <a:p>
            <a:pPr marL="0" indent="0" eaLnBrk="1" hangingPunct="1">
              <a:buNone/>
            </a:pPr>
            <a:r>
              <a:rPr lang="ru-RU" altLang="ru-RU" sz="2800" dirty="0" smtClean="0"/>
              <a:t>Оптимальный уровень грунтовых вод </a:t>
            </a:r>
          </a:p>
          <a:p>
            <a:pPr marL="0" indent="0" eaLnBrk="1" hangingPunct="1">
              <a:buNone/>
            </a:pPr>
            <a:r>
              <a:rPr lang="ru-RU" altLang="ru-RU" sz="2800" dirty="0" smtClean="0"/>
              <a:t>для многолетних трав 60-80 см. </a:t>
            </a:r>
          </a:p>
        </p:txBody>
      </p:sp>
    </p:spTree>
    <p:extLst>
      <p:ext uri="{BB962C8B-B14F-4D97-AF65-F5344CB8AC3E}">
        <p14:creationId xmlns="" xmlns:p14="http://schemas.microsoft.com/office/powerpoint/2010/main" val="24234914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Существует две системы осушения: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441325" indent="-441325">
              <a:buNone/>
            </a:pPr>
            <a:r>
              <a:rPr lang="ru-RU" altLang="ru-RU" dirty="0"/>
              <a:t>1. Открытыми </a:t>
            </a:r>
            <a:r>
              <a:rPr lang="ru-RU" altLang="ru-RU" dirty="0" smtClean="0"/>
              <a:t>каналами</a:t>
            </a:r>
            <a:endParaRPr lang="ru-RU" altLang="ru-RU" dirty="0"/>
          </a:p>
          <a:p>
            <a:pPr marL="441325" indent="-441325">
              <a:buNone/>
            </a:pPr>
            <a:r>
              <a:rPr lang="ru-RU" altLang="ru-RU" dirty="0"/>
              <a:t>2. Закрытым дренажем. Закрытый дренаж может быть гончарный, пластмассовый, дощатый, каменный, </a:t>
            </a:r>
            <a:r>
              <a:rPr lang="ru-RU" altLang="ru-RU" dirty="0" smtClean="0"/>
              <a:t>фашинный</a:t>
            </a:r>
            <a:endParaRPr lang="ru-RU" altLang="ru-RU" dirty="0"/>
          </a:p>
          <a:p>
            <a:pPr marL="441325" indent="-441325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/>
              <a:t>Открытыми каналами чаще осушают сенокосы, а закрытым дренажем </a:t>
            </a:r>
            <a:r>
              <a:rPr lang="ru-RU" altLang="ru-RU" dirty="0" smtClean="0"/>
              <a:t>- пастбища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10449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Способы орошения лугов: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>
              <a:alpha val="3882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dirty="0"/>
              <a:t>1. Лиманное </a:t>
            </a:r>
          </a:p>
          <a:p>
            <a:r>
              <a:rPr lang="ru-RU" altLang="ru-RU" dirty="0"/>
              <a:t>2. Дождевание</a:t>
            </a:r>
          </a:p>
          <a:p>
            <a:r>
              <a:rPr lang="ru-RU" altLang="ru-RU" dirty="0"/>
              <a:t>3. Подпочвенное – путем шлюзования осушительных систем.</a:t>
            </a:r>
          </a:p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8473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Поверхностное улучшение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altLang="ru-RU" dirty="0"/>
              <a:t>Заключается в проведении комплекса мероприятий на существующем травостое или при сохранении его большей части</a:t>
            </a:r>
          </a:p>
          <a:p>
            <a:r>
              <a:rPr lang="ru-RU" altLang="ru-RU" dirty="0" smtClean="0"/>
              <a:t>Проводится:</a:t>
            </a:r>
          </a:p>
          <a:p>
            <a:pPr marL="0" indent="0">
              <a:buNone/>
            </a:pPr>
            <a:r>
              <a:rPr lang="ru-RU" altLang="ru-RU" dirty="0" smtClean="0"/>
              <a:t>при </a:t>
            </a:r>
            <a:r>
              <a:rPr lang="ru-RU" altLang="ru-RU" dirty="0"/>
              <a:t>наличии в составе травостоев ценных кормовых </a:t>
            </a:r>
            <a:r>
              <a:rPr lang="ru-RU" altLang="ru-RU" dirty="0" smtClean="0"/>
              <a:t>трав</a:t>
            </a:r>
            <a:r>
              <a:rPr lang="en-US" altLang="ru-RU" dirty="0" smtClean="0"/>
              <a:t> &gt;</a:t>
            </a:r>
            <a:r>
              <a:rPr lang="ru-RU" altLang="ru-RU" dirty="0" smtClean="0"/>
              <a:t>30-40%;</a:t>
            </a:r>
          </a:p>
          <a:p>
            <a:pPr marL="0" indent="0">
              <a:buNone/>
            </a:pPr>
            <a:r>
              <a:rPr lang="ru-RU" altLang="ru-RU" dirty="0" smtClean="0"/>
              <a:t>при </a:t>
            </a:r>
            <a:r>
              <a:rPr lang="ru-RU" altLang="ru-RU" dirty="0" err="1"/>
              <a:t>закустаренности</a:t>
            </a:r>
            <a:r>
              <a:rPr lang="ru-RU" altLang="ru-RU" dirty="0"/>
              <a:t>, </a:t>
            </a:r>
            <a:r>
              <a:rPr lang="ru-RU" altLang="ru-RU" dirty="0" err="1"/>
              <a:t>закочкаренности</a:t>
            </a:r>
            <a:r>
              <a:rPr lang="ru-RU" altLang="ru-RU" dirty="0"/>
              <a:t> </a:t>
            </a:r>
            <a:endParaRPr lang="en-US" altLang="ru-RU" dirty="0" smtClean="0"/>
          </a:p>
          <a:p>
            <a:pPr marL="0" indent="0">
              <a:buNone/>
            </a:pPr>
            <a:r>
              <a:rPr lang="en-US" altLang="ru-RU" dirty="0" smtClean="0"/>
              <a:t>&lt;</a:t>
            </a:r>
            <a:r>
              <a:rPr lang="ru-RU" altLang="ru-RU" dirty="0" smtClean="0"/>
              <a:t>25-30</a:t>
            </a:r>
            <a:r>
              <a:rPr lang="ru-RU" altLang="ru-RU" dirty="0"/>
              <a:t>%.</a:t>
            </a:r>
          </a:p>
        </p:txBody>
      </p:sp>
    </p:spTree>
    <p:extLst>
      <p:ext uri="{BB962C8B-B14F-4D97-AF65-F5344CB8AC3E}">
        <p14:creationId xmlns="" xmlns:p14="http://schemas.microsoft.com/office/powerpoint/2010/main" val="33585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dirty="0" smtClean="0"/>
              <a:t>Поливная норма (</a:t>
            </a:r>
            <a:r>
              <a:rPr lang="en-US" altLang="ru-RU" dirty="0" smtClean="0"/>
              <a:t>m</a:t>
            </a:r>
            <a:r>
              <a:rPr lang="ru-RU" altLang="ru-RU" dirty="0" smtClean="0"/>
              <a:t>) – количество воды в м</a:t>
            </a:r>
            <a:r>
              <a:rPr lang="ru-RU" altLang="ru-RU" baseline="30000" dirty="0" smtClean="0"/>
              <a:t>3</a:t>
            </a:r>
            <a:r>
              <a:rPr lang="ru-RU" altLang="ru-RU" dirty="0" smtClean="0"/>
              <a:t>, подаваемое за один полив на 1га. </a:t>
            </a:r>
          </a:p>
          <a:p>
            <a:pPr marL="0" indent="361950" eaLnBrk="1" hangingPunct="1">
              <a:buNone/>
            </a:pPr>
            <a:r>
              <a:rPr lang="ru-RU" altLang="ru-RU" dirty="0" smtClean="0"/>
              <a:t>В лесной зоне она обычно составляет </a:t>
            </a:r>
          </a:p>
          <a:p>
            <a:pPr marL="0" indent="361950" eaLnBrk="1" hangingPunct="1">
              <a:buNone/>
            </a:pPr>
            <a:r>
              <a:rPr lang="ru-RU" altLang="ru-RU" dirty="0" smtClean="0"/>
              <a:t>300-400 м</a:t>
            </a:r>
            <a:r>
              <a:rPr lang="ru-RU" altLang="ru-RU" baseline="30000" dirty="0" smtClean="0"/>
              <a:t>3</a:t>
            </a:r>
            <a:r>
              <a:rPr lang="ru-RU" altLang="ru-RU" dirty="0" smtClean="0"/>
              <a:t>/га</a:t>
            </a:r>
          </a:p>
          <a:p>
            <a:pPr marL="0" indent="361950" eaLnBrk="1" hangingPunct="1">
              <a:buNone/>
            </a:pPr>
            <a:endParaRPr lang="ru-RU" altLang="ru-RU" dirty="0" smtClean="0"/>
          </a:p>
          <a:p>
            <a:pPr eaLnBrk="1" hangingPunct="1"/>
            <a:r>
              <a:rPr lang="ru-RU" altLang="ru-RU" dirty="0" smtClean="0"/>
              <a:t>Оросительная норма (</a:t>
            </a:r>
            <a:r>
              <a:rPr lang="en-US" altLang="ru-RU" dirty="0" smtClean="0"/>
              <a:t>M</a:t>
            </a:r>
            <a:r>
              <a:rPr lang="ru-RU" altLang="ru-RU" dirty="0" smtClean="0"/>
              <a:t>) – количество воды (м</a:t>
            </a:r>
            <a:r>
              <a:rPr lang="ru-RU" altLang="ru-RU" baseline="30000" dirty="0" smtClean="0"/>
              <a:t>3</a:t>
            </a:r>
            <a:r>
              <a:rPr lang="ru-RU" altLang="ru-RU" dirty="0" smtClean="0"/>
              <a:t>), подаваемое на 1 га площади за вегетационный период или за все поливы.</a:t>
            </a:r>
          </a:p>
        </p:txBody>
      </p:sp>
    </p:spTree>
    <p:extLst>
      <p:ext uri="{BB962C8B-B14F-4D97-AF65-F5344CB8AC3E}">
        <p14:creationId xmlns="" xmlns:p14="http://schemas.microsoft.com/office/powerpoint/2010/main" val="418890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/>
          <a:lstStyle/>
          <a:p>
            <a:pPr eaLnBrk="1" hangingPunct="1"/>
            <a:r>
              <a:rPr lang="ru-RU" altLang="ru-RU" sz="2800" dirty="0" smtClean="0"/>
              <a:t>Улучшение пищевого режима почв сенокосов и пастбищ может включать: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1. Внесение минеральных удобрений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2. Внесение органических удобрений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3. Внесение микроудобрений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4. Известкование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090469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Минеральные удобрения: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8E68F8"/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Азотные</a:t>
            </a:r>
            <a:r>
              <a:rPr lang="ru-RU" altLang="ru-RU" sz="2800" dirty="0" smtClean="0"/>
              <a:t> (аммиачная селитра, мочевина) – необходимо вносить на всех злаковых и злаково-разнотравных травостоях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dirty="0" smtClean="0"/>
              <a:t>Годовая доза от 45 до 240 кг/га </a:t>
            </a:r>
            <a:r>
              <a:rPr lang="ru-RU" altLang="ru-RU" sz="2800" dirty="0" err="1" smtClean="0"/>
              <a:t>д.в</a:t>
            </a:r>
            <a:r>
              <a:rPr lang="ru-RU" altLang="ru-RU" sz="2800" dirty="0" smtClean="0"/>
              <a:t>. </a:t>
            </a:r>
            <a:r>
              <a:rPr lang="en-US" altLang="ru-RU" sz="2800" dirty="0" smtClean="0"/>
              <a:t>N</a:t>
            </a:r>
            <a:r>
              <a:rPr lang="ru-RU" altLang="ru-RU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/>
              <a:t>Фосфорные</a:t>
            </a:r>
            <a:r>
              <a:rPr lang="ru-RU" altLang="ru-RU" sz="2800" dirty="0" smtClean="0"/>
              <a:t> (суперфосфат) и </a:t>
            </a:r>
            <a:r>
              <a:rPr lang="ru-RU" altLang="ru-RU" sz="2800" b="1" dirty="0" smtClean="0"/>
              <a:t>калийные </a:t>
            </a:r>
            <a:r>
              <a:rPr lang="ru-RU" altLang="ru-RU" sz="2800" dirty="0" smtClean="0"/>
              <a:t>(хлористый калий, калийная соль) необходимо вносить на всех травостоях при содержании в почве менее 150 мг/кг почвы фосфора и калия.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800" dirty="0" smtClean="0"/>
              <a:t>Годовые дозы фосфорных и калийных удобрений от 30 до 180 кг/га </a:t>
            </a:r>
            <a:r>
              <a:rPr lang="ru-RU" altLang="ru-RU" sz="2800" dirty="0" err="1" smtClean="0"/>
              <a:t>д.в</a:t>
            </a:r>
            <a:r>
              <a:rPr lang="ru-RU" altLang="ru-RU" sz="2800" dirty="0" smtClean="0"/>
              <a:t>. Р</a:t>
            </a:r>
            <a:r>
              <a:rPr lang="ru-RU" altLang="ru-RU" sz="2800" baseline="-25000" dirty="0" smtClean="0"/>
              <a:t>2</a:t>
            </a:r>
            <a:r>
              <a:rPr lang="ru-RU" altLang="ru-RU" sz="2800" dirty="0" smtClean="0"/>
              <a:t>О</a:t>
            </a:r>
            <a:r>
              <a:rPr lang="ru-RU" altLang="ru-RU" sz="2800" baseline="-25000" dirty="0" smtClean="0"/>
              <a:t>5</a:t>
            </a:r>
            <a:r>
              <a:rPr lang="ru-RU" altLang="ru-RU" sz="2800" dirty="0" smtClean="0"/>
              <a:t> или К</a:t>
            </a:r>
            <a:r>
              <a:rPr lang="ru-RU" altLang="ru-RU" sz="2800" baseline="-25000" dirty="0" smtClean="0"/>
              <a:t>2</a:t>
            </a:r>
            <a:r>
              <a:rPr lang="ru-RU" altLang="ru-RU" sz="2800" dirty="0" smtClean="0"/>
              <a:t>О.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831042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Органические удобрения: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Подстилочный навоз, </a:t>
            </a:r>
            <a:r>
              <a:rPr lang="ru-RU" altLang="ru-RU" dirty="0" err="1"/>
              <a:t>торфо</a:t>
            </a:r>
            <a:r>
              <a:rPr lang="ru-RU" altLang="ru-RU" dirty="0"/>
              <a:t>-навозные компосты вносят при коренном улучшении и </a:t>
            </a:r>
            <a:r>
              <a:rPr lang="ru-RU" altLang="ru-RU" dirty="0" err="1"/>
              <a:t>перезалужении</a:t>
            </a:r>
            <a:r>
              <a:rPr lang="ru-RU" altLang="ru-RU" dirty="0"/>
              <a:t> сенокосов и пастбищ, если в почве мало гумуса – менее 1,5 %. </a:t>
            </a:r>
            <a:r>
              <a:rPr lang="ru-RU" altLang="ru-RU" dirty="0" smtClean="0"/>
              <a:t>Дозы </a:t>
            </a:r>
            <a:r>
              <a:rPr lang="ru-RU" altLang="ru-RU" dirty="0"/>
              <a:t>от 20 до 60 </a:t>
            </a:r>
            <a:r>
              <a:rPr lang="ru-RU" altLang="ru-RU" dirty="0" smtClean="0"/>
              <a:t>т/га</a:t>
            </a: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r>
              <a:rPr lang="ru-RU" altLang="ru-RU" dirty="0" smtClean="0"/>
              <a:t>Жидкий </a:t>
            </a:r>
            <a:r>
              <a:rPr lang="ru-RU" altLang="ru-RU" dirty="0" err="1"/>
              <a:t>бесподстилочный</a:t>
            </a:r>
            <a:r>
              <a:rPr lang="ru-RU" altLang="ru-RU" dirty="0"/>
              <a:t> навоз вносят в качестве подкормок в течение вегетации в дозах 150-300 т/га. </a:t>
            </a:r>
          </a:p>
        </p:txBody>
      </p:sp>
    </p:spTree>
    <p:extLst>
      <p:ext uri="{BB962C8B-B14F-4D97-AF65-F5344CB8AC3E}">
        <p14:creationId xmlns="" xmlns:p14="http://schemas.microsoft.com/office/powerpoint/2010/main" val="3054109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Из микроудобрений возможно применение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8E68F8">
              <a:alpha val="3882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Медных удобрений – на торфяных </a:t>
            </a:r>
            <a:r>
              <a:rPr lang="ru-RU" altLang="ru-RU" dirty="0" smtClean="0"/>
              <a:t>почвах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2. Молибденовых и борных – на бобовых </a:t>
            </a:r>
            <a:r>
              <a:rPr lang="ru-RU" altLang="ru-RU" dirty="0" smtClean="0"/>
              <a:t>травах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825169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98600"/>
          </a:xfrm>
          <a:solidFill>
            <a:srgbClr val="D485F3">
              <a:alpha val="3882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Известкование – внесение известковых материалов с целью снижения кислотности почвы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525963"/>
          </a:xfrm>
          <a:solidFill>
            <a:srgbClr val="8E68F8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Оптимальная рН </a:t>
            </a:r>
            <a:r>
              <a:rPr lang="ru-RU" altLang="ru-RU" dirty="0" err="1"/>
              <a:t>сол</a:t>
            </a:r>
            <a:r>
              <a:rPr lang="ru-RU" altLang="ru-RU" dirty="0"/>
              <a:t>. </a:t>
            </a:r>
            <a:r>
              <a:rPr lang="ru-RU" altLang="ru-RU" dirty="0" smtClean="0"/>
              <a:t>для: </a:t>
            </a:r>
          </a:p>
          <a:p>
            <a:r>
              <a:rPr lang="ru-RU" altLang="ru-RU" dirty="0" smtClean="0"/>
              <a:t>бобовых </a:t>
            </a:r>
            <a:r>
              <a:rPr lang="ru-RU" altLang="ru-RU" dirty="0"/>
              <a:t>трав 6,0-6,5, </a:t>
            </a:r>
            <a:endParaRPr lang="ru-RU" altLang="ru-RU" dirty="0" smtClean="0"/>
          </a:p>
          <a:p>
            <a:r>
              <a:rPr lang="ru-RU" altLang="ru-RU" dirty="0" smtClean="0"/>
              <a:t>для </a:t>
            </a:r>
            <a:r>
              <a:rPr lang="ru-RU" altLang="ru-RU" dirty="0"/>
              <a:t>злаковых – 5,5-6,0.</a:t>
            </a:r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r>
              <a:rPr lang="ru-RU" altLang="ru-RU" dirty="0" smtClean="0"/>
              <a:t>При </a:t>
            </a:r>
            <a:r>
              <a:rPr lang="ru-RU" altLang="ru-RU" dirty="0"/>
              <a:t>создании злаковых и бобово-злаковых травостоев подлежат известкованию все луга с рН </a:t>
            </a:r>
            <a:r>
              <a:rPr lang="ru-RU" altLang="ru-RU" dirty="0" err="1"/>
              <a:t>сол</a:t>
            </a:r>
            <a:r>
              <a:rPr lang="ru-RU" altLang="ru-RU" dirty="0"/>
              <a:t>. ниже 5,0.</a:t>
            </a:r>
          </a:p>
        </p:txBody>
      </p:sp>
    </p:spTree>
    <p:extLst>
      <p:ext uri="{BB962C8B-B14F-4D97-AF65-F5344CB8AC3E}">
        <p14:creationId xmlns="" xmlns:p14="http://schemas.microsoft.com/office/powerpoint/2010/main" val="50455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В качестве известковых материалов применяют: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Молотый известняк (известь) – </a:t>
            </a:r>
            <a:r>
              <a:rPr lang="ru-RU" altLang="ru-RU" dirty="0" smtClean="0"/>
              <a:t>СаСО</a:t>
            </a:r>
            <a:r>
              <a:rPr lang="ru-RU" altLang="ru-RU" baseline="-25000" dirty="0" smtClean="0"/>
              <a:t>3</a:t>
            </a:r>
            <a:endParaRPr lang="ru-RU" altLang="ru-RU" dirty="0"/>
          </a:p>
          <a:p>
            <a:pPr marL="361950" indent="-361950">
              <a:buFontTx/>
              <a:buNone/>
            </a:pPr>
            <a:r>
              <a:rPr lang="ru-RU" altLang="ru-RU" dirty="0"/>
              <a:t>2. Реже применяют  гашенную известь – </a:t>
            </a:r>
            <a:r>
              <a:rPr lang="ru-RU" altLang="ru-RU" dirty="0" err="1"/>
              <a:t>Са</a:t>
            </a:r>
            <a:r>
              <a:rPr lang="ru-RU" altLang="ru-RU" dirty="0"/>
              <a:t>(ОН)</a:t>
            </a:r>
            <a:r>
              <a:rPr lang="ru-RU" altLang="ru-RU" baseline="-25000" dirty="0"/>
              <a:t>2</a:t>
            </a:r>
            <a:r>
              <a:rPr lang="ru-RU" altLang="ru-RU" dirty="0"/>
              <a:t>, сланцевую </a:t>
            </a:r>
            <a:r>
              <a:rPr lang="ru-RU" altLang="ru-RU" dirty="0" smtClean="0"/>
              <a:t>золу</a:t>
            </a: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/>
          </a:p>
          <a:p>
            <a:pPr marL="0" indent="0">
              <a:buFontTx/>
              <a:buNone/>
            </a:pPr>
            <a:r>
              <a:rPr lang="ru-RU" altLang="ru-RU" dirty="0"/>
              <a:t>Применяют известковые материалы чаще всего при коренном улучшении под вспашку</a:t>
            </a:r>
          </a:p>
          <a:p>
            <a:pPr marL="0" indent="0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731642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>
              <a:alpha val="3882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Улучшение ботанического состава травостоев может осуществляться: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</a:t>
            </a:r>
            <a:r>
              <a:rPr lang="ru-RU" altLang="ru-RU" dirty="0" smtClean="0"/>
              <a:t>Подсевом трав</a:t>
            </a:r>
            <a:endParaRPr lang="ru-RU" altLang="ru-RU" dirty="0"/>
          </a:p>
          <a:p>
            <a:pPr marL="0" indent="0">
              <a:buFontTx/>
              <a:buNone/>
            </a:pPr>
            <a:r>
              <a:rPr lang="ru-RU" altLang="ru-RU" dirty="0"/>
              <a:t>2. </a:t>
            </a:r>
            <a:r>
              <a:rPr lang="ru-RU" altLang="ru-RU" dirty="0" smtClean="0"/>
              <a:t>Проведением </a:t>
            </a:r>
            <a:r>
              <a:rPr lang="ru-RU" altLang="ru-RU" dirty="0"/>
              <a:t>мероприятий по борьбе сорной </a:t>
            </a:r>
            <a:r>
              <a:rPr lang="ru-RU" altLang="ru-RU" dirty="0" smtClean="0"/>
              <a:t>растительностью</a:t>
            </a: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087082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>
              <a:alpha val="3882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Подсев трав – это посев трав в существующий травостой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Причины плохой приживаемости трав при подсеве:</a:t>
            </a:r>
          </a:p>
          <a:p>
            <a:pPr marL="441325" indent="-441325">
              <a:buFontTx/>
              <a:buNone/>
            </a:pPr>
            <a:r>
              <a:rPr lang="ru-RU" altLang="ru-RU" dirty="0"/>
              <a:t>1. Конкуренция старого </a:t>
            </a:r>
            <a:r>
              <a:rPr lang="ru-RU" altLang="ru-RU" dirty="0" smtClean="0"/>
              <a:t>травостоя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2. Повреждение всходов подсеянных трав вредителями и </a:t>
            </a:r>
            <a:r>
              <a:rPr lang="ru-RU" altLang="ru-RU" dirty="0" smtClean="0"/>
              <a:t>болезнями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3. Заделка семян трав на недостаточную глубину из-за трудности разрезания плотной </a:t>
            </a:r>
            <a:r>
              <a:rPr lang="ru-RU" altLang="ru-RU" dirty="0" smtClean="0"/>
              <a:t>дернины</a:t>
            </a:r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501000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>
              <a:alpha val="41961"/>
            </a:srgbClr>
          </a:solidFill>
        </p:spPr>
        <p:txBody>
          <a:bodyPr/>
          <a:lstStyle/>
          <a:p>
            <a:pPr eaLnBrk="1" hangingPunct="1"/>
            <a:r>
              <a:rPr lang="ru-RU" altLang="ru-RU" smtClean="0"/>
              <a:t>Травы могут высеваться: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>
              <a:alpha val="38824"/>
            </a:srgbClr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smtClean="0"/>
              <a:t>1. В одновидовых (чистых) посевах;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smtClean="0"/>
              <a:t>2. В составе травосмесей, которые на 15-20% более продуктивны, чем одновидовые посевы</a:t>
            </a:r>
          </a:p>
        </p:txBody>
      </p:sp>
    </p:spTree>
    <p:extLst>
      <p:ext uri="{BB962C8B-B14F-4D97-AF65-F5344CB8AC3E}">
        <p14:creationId xmlns="" xmlns:p14="http://schemas.microsoft.com/office/powerpoint/2010/main" val="3541687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Коренное улучшение проводится: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Путем полного уничтожения старого природного травостоя механическим или химическим способом и созданием вместо него нового травостоя.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Коренное улучшение бывает: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1. Ускоренное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2. С возделыванием предварительных однолетних культур </a:t>
            </a:r>
          </a:p>
        </p:txBody>
      </p:sp>
    </p:spTree>
    <p:extLst>
      <p:ext uri="{BB962C8B-B14F-4D97-AF65-F5344CB8AC3E}">
        <p14:creationId xmlns="" xmlns:p14="http://schemas.microsoft.com/office/powerpoint/2010/main" val="196744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992172"/>
          </a:xfrm>
          <a:solidFill>
            <a:srgbClr val="D485F3"/>
          </a:solidFill>
        </p:spPr>
        <p:txBody>
          <a:bodyPr/>
          <a:lstStyle/>
          <a:p>
            <a:pPr eaLnBrk="1" hangingPunct="1"/>
            <a:r>
              <a:rPr lang="ru-RU" altLang="ru-RU" sz="3200" smtClean="0"/>
              <a:t>При подборе травосмесей учитывают: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rgbClr val="D485F3">
              <a:alpha val="30196"/>
            </a:srgbClr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Экологические условия местообитания (тип почвы, уровень грунтовых вод и др.)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Способ использования травостоев (пастбищный, сенокосный, сенокосно-пастбищный)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Долголетие создаваемого травостоя</a:t>
            </a:r>
          </a:p>
        </p:txBody>
      </p:sp>
    </p:spTree>
    <p:extLst>
      <p:ext uri="{BB962C8B-B14F-4D97-AF65-F5344CB8AC3E}">
        <p14:creationId xmlns="" xmlns:p14="http://schemas.microsoft.com/office/powerpoint/2010/main" val="35374336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470F8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Подготовка почвы под посев трав включает: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9470F8">
              <a:alpha val="38039"/>
            </a:srgbClr>
          </a:solidFill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Первичную обработку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Предпосевную обработку – боронование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</a:t>
            </a:r>
            <a:r>
              <a:rPr lang="ru-RU" altLang="ru-RU" dirty="0" err="1" smtClean="0"/>
              <a:t>Допосевное</a:t>
            </a:r>
            <a:r>
              <a:rPr lang="ru-RU" altLang="ru-RU" dirty="0" smtClean="0"/>
              <a:t> прикатывание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82622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>
              <a:alpha val="40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Подготовка семян к посеву может включать: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968875"/>
          </a:xfrm>
          <a:solidFill>
            <a:srgbClr val="8E68F8">
              <a:alpha val="40000"/>
            </a:srgbClr>
          </a:solidFill>
        </p:spPr>
        <p:txBody>
          <a:bodyPr/>
          <a:lstStyle/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1. Скарификацию – при наличии твердых семян у бобовых трав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2. Обработку </a:t>
            </a:r>
            <a:r>
              <a:rPr lang="ru-RU" altLang="ru-RU" sz="2800" dirty="0" err="1" smtClean="0"/>
              <a:t>ризоторфином</a:t>
            </a:r>
            <a:r>
              <a:rPr lang="ru-RU" altLang="ru-RU" sz="2800" dirty="0" smtClean="0"/>
              <a:t> – для люцерны и козлятника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3. Обработку на </a:t>
            </a:r>
            <a:r>
              <a:rPr lang="ru-RU" altLang="ru-RU" sz="2800" dirty="0" err="1" smtClean="0"/>
              <a:t>клеверотерках</a:t>
            </a:r>
            <a:r>
              <a:rPr lang="ru-RU" altLang="ru-RU" sz="2800" dirty="0" smtClean="0"/>
              <a:t> и овощных терках  - для малосыпучих семян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4. Протравливание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5. Смешивание с разбавителями – малосыпучих и сильно текучих семян</a:t>
            </a:r>
          </a:p>
          <a:p>
            <a:pPr marL="354013" indent="-354013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6. Обработку микроэлементами (бором и молибденом) – семян бобовых трав.</a:t>
            </a:r>
          </a:p>
        </p:txBody>
      </p:sp>
    </p:spTree>
    <p:extLst>
      <p:ext uri="{BB962C8B-B14F-4D97-AF65-F5344CB8AC3E}">
        <p14:creationId xmlns="" xmlns:p14="http://schemas.microsoft.com/office/powerpoint/2010/main" val="1225379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/>
              <a:t>Способы посева по размещению семян: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1. Рядовой – междурядья – 15 см;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2. </a:t>
            </a:r>
            <a:r>
              <a:rPr lang="ru-RU" altLang="ru-RU" dirty="0" smtClean="0"/>
              <a:t>Узкорядный </a:t>
            </a:r>
            <a:r>
              <a:rPr lang="ru-RU" altLang="ru-RU" dirty="0"/>
              <a:t>– междурядья -7,5см;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3. </a:t>
            </a:r>
            <a:r>
              <a:rPr lang="ru-RU" altLang="ru-RU" dirty="0" smtClean="0"/>
              <a:t>Черезрядный </a:t>
            </a:r>
            <a:r>
              <a:rPr lang="ru-RU" altLang="ru-RU" dirty="0"/>
              <a:t>– междурядья 30 см;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4. </a:t>
            </a:r>
            <a:r>
              <a:rPr lang="ru-RU" altLang="ru-RU" dirty="0" smtClean="0"/>
              <a:t>Широкорядный </a:t>
            </a:r>
            <a:r>
              <a:rPr lang="ru-RU" altLang="ru-RU" dirty="0"/>
              <a:t>– от 45 до 90 </a:t>
            </a:r>
            <a:r>
              <a:rPr lang="ru-RU" altLang="ru-RU" dirty="0" smtClean="0"/>
              <a:t>см</a:t>
            </a:r>
            <a:endParaRPr lang="ru-RU" altLang="ru-RU" dirty="0"/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/>
              <a:t>5. </a:t>
            </a:r>
            <a:r>
              <a:rPr lang="ru-RU" altLang="ru-RU" dirty="0" smtClean="0"/>
              <a:t>Разбросной </a:t>
            </a:r>
            <a:r>
              <a:rPr lang="ru-RU" altLang="ru-RU" dirty="0"/>
              <a:t>и </a:t>
            </a:r>
            <a:r>
              <a:rPr lang="ru-RU" altLang="ru-RU" dirty="0" err="1"/>
              <a:t>разбросно</a:t>
            </a:r>
            <a:r>
              <a:rPr lang="ru-RU" altLang="ru-RU" dirty="0"/>
              <a:t>-рядовой. </a:t>
            </a:r>
          </a:p>
          <a:p>
            <a:pPr marL="442913" indent="-442913" eaLnBrk="1" hangingPunct="1">
              <a:buFontTx/>
              <a:buNone/>
              <a:defRPr/>
            </a:pPr>
            <a:endParaRPr lang="ru-RU" altLang="ru-RU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ru-RU" altLang="ru-RU" dirty="0" smtClean="0"/>
              <a:t>Чаще </a:t>
            </a:r>
            <a:r>
              <a:rPr lang="ru-RU" altLang="ru-RU" dirty="0"/>
              <a:t>всего травы высевают рядовым способом зерно-травяной сеялкой СЗТ-3,6. </a:t>
            </a:r>
          </a:p>
        </p:txBody>
      </p:sp>
    </p:spTree>
    <p:extLst>
      <p:ext uri="{BB962C8B-B14F-4D97-AF65-F5344CB8AC3E}">
        <p14:creationId xmlns="" xmlns:p14="http://schemas.microsoft.com/office/powerpoint/2010/main" val="2465636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4000"/>
              <a:t>Сроки  посева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ru-RU" altLang="ru-RU" dirty="0"/>
              <a:t>Оптимальный – ранневесенний:</a:t>
            </a:r>
          </a:p>
          <a:p>
            <a:r>
              <a:rPr lang="ru-RU" altLang="ru-RU" dirty="0"/>
              <a:t>Возможный: </a:t>
            </a:r>
          </a:p>
          <a:p>
            <a:pPr marL="361950" indent="-361950">
              <a:buFontTx/>
              <a:buNone/>
            </a:pPr>
            <a:r>
              <a:rPr lang="ru-RU" altLang="ru-RU" dirty="0"/>
              <a:t>а) для многолетних бобовых трав - с ранней весны и до середины июля (в Предуралье)</a:t>
            </a:r>
          </a:p>
          <a:p>
            <a:pPr marL="361950" indent="-361950">
              <a:buFontTx/>
              <a:buNone/>
            </a:pPr>
            <a:r>
              <a:rPr lang="ru-RU" altLang="ru-RU" dirty="0"/>
              <a:t>б) для многолетних трав – с ранней весны и до начала сентября (до оптимальных сроков посева озимых зерновых культур)</a:t>
            </a:r>
          </a:p>
        </p:txBody>
      </p:sp>
    </p:spTree>
    <p:extLst>
      <p:ext uri="{BB962C8B-B14F-4D97-AF65-F5344CB8AC3E}">
        <p14:creationId xmlns="" xmlns:p14="http://schemas.microsoft.com/office/powerpoint/2010/main" val="1800505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  <a:solidFill>
            <a:srgbClr val="D485F3"/>
          </a:solidFill>
        </p:spPr>
        <p:txBody>
          <a:bodyPr/>
          <a:lstStyle/>
          <a:p>
            <a:pPr eaLnBrk="1" hangingPunct="1"/>
            <a:r>
              <a:rPr lang="ru-RU" altLang="ru-RU" sz="3600" dirty="0" smtClean="0"/>
              <a:t>Глубина заделки семян трав зависит от: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  <a:solidFill>
            <a:srgbClr val="8E68F8"/>
          </a:solidFill>
        </p:spPr>
        <p:txBody>
          <a:bodyPr/>
          <a:lstStyle/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1. Гранулометрического состава почвы – супесчаная, суглинистая, торфяная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2. Размера семян</a:t>
            </a:r>
          </a:p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3. Влажности почвы</a:t>
            </a:r>
          </a:p>
          <a:p>
            <a:pPr marL="442913" indent="-442913" eaLnBrk="1" hangingPunct="1">
              <a:buFontTx/>
              <a:buNone/>
              <a:defRPr/>
            </a:pPr>
            <a:endParaRPr lang="ru-RU" altLang="ru-RU" dirty="0" smtClean="0"/>
          </a:p>
          <a:p>
            <a:pPr eaLnBrk="1" hangingPunct="1">
              <a:defRPr/>
            </a:pPr>
            <a:r>
              <a:rPr lang="ru-RU" altLang="ru-RU" dirty="0" smtClean="0"/>
              <a:t>Мелкие семена заделывают на глубину 0,5-1 см, средние – 1-2 см, крупные – 2-3 см. </a:t>
            </a:r>
          </a:p>
        </p:txBody>
      </p:sp>
    </p:spTree>
    <p:extLst>
      <p:ext uri="{BB962C8B-B14F-4D97-AF65-F5344CB8AC3E}">
        <p14:creationId xmlns="" xmlns:p14="http://schemas.microsoft.com/office/powerpoint/2010/main" val="5003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600"/>
              <a:t>После посева обязательным является послепосевное прикатывание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/>
              <a:t>Оно обеспечивает тесный контакт семян с почвой и способствует поступлению влаги из нижних горизонтов почвы.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err="1" smtClean="0"/>
              <a:t>Допосевное</a:t>
            </a:r>
            <a:r>
              <a:rPr lang="ru-RU" altLang="ru-RU" dirty="0" smtClean="0"/>
              <a:t> прикатывание обеспечивает уплотнение и выравнивание почвы, что создает условия для равномерной и неглубокой заделки семян в почву. </a:t>
            </a:r>
          </a:p>
        </p:txBody>
      </p:sp>
    </p:spTree>
    <p:extLst>
      <p:ext uri="{BB962C8B-B14F-4D97-AF65-F5344CB8AC3E}">
        <p14:creationId xmlns="" xmlns:p14="http://schemas.microsoft.com/office/powerpoint/2010/main" val="1404445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Меры борьбы с сорными травами на </a:t>
            </a:r>
            <a:r>
              <a:rPr lang="ru-RU" altLang="ru-RU" sz="2800" dirty="0" smtClean="0"/>
              <a:t>кормовых </a:t>
            </a:r>
            <a:r>
              <a:rPr lang="ru-RU" altLang="ru-RU" sz="2800" dirty="0"/>
              <a:t>угодьях: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8E68F8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/>
              <a:t>1. Профилактические</a:t>
            </a:r>
          </a:p>
          <a:p>
            <a:pPr marL="0" indent="0">
              <a:buFontTx/>
              <a:buNone/>
            </a:pPr>
            <a:r>
              <a:rPr lang="ru-RU" altLang="ru-RU" dirty="0"/>
              <a:t>2. Косвенные </a:t>
            </a:r>
          </a:p>
          <a:p>
            <a:pPr marL="0" indent="0">
              <a:buFontTx/>
              <a:buNone/>
            </a:pPr>
            <a:r>
              <a:rPr lang="ru-RU" altLang="ru-RU" dirty="0"/>
              <a:t>3. Истребительные</a:t>
            </a:r>
          </a:p>
        </p:txBody>
      </p:sp>
    </p:spTree>
    <p:extLst>
      <p:ext uri="{BB962C8B-B14F-4D97-AF65-F5344CB8AC3E}">
        <p14:creationId xmlns="" xmlns:p14="http://schemas.microsoft.com/office/powerpoint/2010/main" val="571483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Сорные травы на лугах делятся на: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>
            <a:normAutofit/>
          </a:bodyPr>
          <a:lstStyle/>
          <a:p>
            <a:pPr marL="361950" indent="-361950">
              <a:buFontTx/>
              <a:buNone/>
            </a:pPr>
            <a:r>
              <a:rPr lang="ru-RU" altLang="ru-RU" dirty="0"/>
              <a:t>1. Безусловные сорняки – это ядовитые, вредные, паразиты, полупаразиты, </a:t>
            </a:r>
            <a:r>
              <a:rPr lang="ru-RU" altLang="ru-RU" dirty="0" err="1"/>
              <a:t>непоедаемые</a:t>
            </a:r>
            <a:r>
              <a:rPr lang="ru-RU" altLang="ru-RU" dirty="0"/>
              <a:t> и плохо поедаемые.</a:t>
            </a:r>
          </a:p>
          <a:p>
            <a:pPr marL="361950" indent="-361950">
              <a:buFontTx/>
              <a:buNone/>
            </a:pPr>
            <a:r>
              <a:rPr lang="ru-RU" altLang="ru-RU" dirty="0"/>
              <a:t>2. Условные сорняки </a:t>
            </a:r>
            <a:r>
              <a:rPr lang="ru-RU" altLang="ru-RU" dirty="0" smtClean="0"/>
              <a:t>– поедаемые</a:t>
            </a:r>
            <a:r>
              <a:rPr lang="ru-RU" altLang="ru-RU" dirty="0"/>
              <a:t>, но имеющие невысокую урожайность и питательность.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143471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Профилактические меры борьбы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FontTx/>
              <a:buNone/>
            </a:pPr>
            <a:r>
              <a:rPr lang="ru-RU" altLang="ru-RU" dirty="0"/>
              <a:t>Состоят в предотвращении заноса семян сорных трав на кормовые угодья (применение перепревшего навоза, использование при посеве чистых от сорняков семян трав, </a:t>
            </a:r>
            <a:r>
              <a:rPr lang="ru-RU" altLang="ru-RU" dirty="0" err="1"/>
              <a:t>обкашивание</a:t>
            </a:r>
            <a:r>
              <a:rPr lang="ru-RU" altLang="ru-RU" dirty="0"/>
              <a:t> сорных трав вдоль дорог, скотопрогонов и др. мест)</a:t>
            </a:r>
          </a:p>
        </p:txBody>
      </p:sp>
    </p:spTree>
    <p:extLst>
      <p:ext uri="{BB962C8B-B14F-4D97-AF65-F5344CB8AC3E}">
        <p14:creationId xmlns="" xmlns:p14="http://schemas.microsoft.com/office/powerpoint/2010/main" val="1513871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1498600"/>
          </a:xfrm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При поверхностном и коренном улучшении могут проводиться следующие группы мероприятий: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525962"/>
          </a:xfrm>
          <a:solidFill>
            <a:srgbClr val="8E68F8"/>
          </a:solidFill>
        </p:spPr>
        <p:txBody>
          <a:bodyPr/>
          <a:lstStyle/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1. </a:t>
            </a:r>
            <a:r>
              <a:rPr lang="ru-RU" altLang="ru-RU" dirty="0" err="1" smtClean="0"/>
              <a:t>Культуртехнические</a:t>
            </a:r>
            <a:r>
              <a:rPr lang="ru-RU" altLang="ru-RU" dirty="0" smtClean="0"/>
              <a:t> работы, направленные на увеличение полезной площади кормового угодья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2. По улучшению водно-воздушного режима почв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3. По улучшению пищевого режима почв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4. По улучшению ботанического состава травостоев</a:t>
            </a:r>
          </a:p>
        </p:txBody>
      </p:sp>
    </p:spTree>
    <p:extLst>
      <p:ext uri="{BB962C8B-B14F-4D97-AF65-F5344CB8AC3E}">
        <p14:creationId xmlns="" xmlns:p14="http://schemas.microsoft.com/office/powerpoint/2010/main" val="1948517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/>
              <a:t>Косвенные меры состоят в: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D485F3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FontTx/>
              <a:buNone/>
            </a:pPr>
            <a:r>
              <a:rPr lang="ru-RU" altLang="ru-RU" dirty="0"/>
              <a:t>создании благоприятных условий для роста ценных кормовых трав путем внесения удобрений, рационального использования сенокосов и пастбищ.</a:t>
            </a:r>
          </a:p>
        </p:txBody>
      </p:sp>
    </p:spTree>
    <p:extLst>
      <p:ext uri="{BB962C8B-B14F-4D97-AF65-F5344CB8AC3E}">
        <p14:creationId xmlns="" xmlns:p14="http://schemas.microsoft.com/office/powerpoint/2010/main" val="473725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63610"/>
          </a:xfrm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800" dirty="0"/>
              <a:t>Истребительные меры борьбы: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441325" indent="-441325">
              <a:buFontTx/>
              <a:buNone/>
            </a:pPr>
            <a:r>
              <a:rPr lang="ru-RU" altLang="ru-RU" dirty="0" smtClean="0"/>
              <a:t>1. Механические </a:t>
            </a:r>
            <a:r>
              <a:rPr lang="ru-RU" altLang="ru-RU" dirty="0"/>
              <a:t>– выдергивание, </a:t>
            </a:r>
            <a:r>
              <a:rPr lang="ru-RU" altLang="ru-RU" dirty="0" err="1"/>
              <a:t>выпалывание</a:t>
            </a:r>
            <a:r>
              <a:rPr lang="ru-RU" altLang="ru-RU" dirty="0"/>
              <a:t>, </a:t>
            </a:r>
            <a:r>
              <a:rPr lang="ru-RU" altLang="ru-RU" dirty="0" smtClean="0"/>
              <a:t>подкашивание</a:t>
            </a:r>
            <a:endParaRPr lang="ru-RU" altLang="ru-RU" dirty="0"/>
          </a:p>
          <a:p>
            <a:pPr marL="441325" indent="-441325">
              <a:buFontTx/>
              <a:buNone/>
            </a:pPr>
            <a:r>
              <a:rPr lang="ru-RU" altLang="ru-RU" dirty="0"/>
              <a:t>2. Химические – применение гербицидов. Химический способ позволяет быстро избавиться от сорных трав, но он дорогой.</a:t>
            </a:r>
          </a:p>
          <a:p>
            <a:pPr marL="0" indent="0" algn="just">
              <a:buFontTx/>
              <a:buNone/>
            </a:pPr>
            <a:endParaRPr lang="ru-RU" altLang="ru-RU" sz="2400" dirty="0" smtClean="0"/>
          </a:p>
          <a:p>
            <a:pPr marL="0" indent="0" algn="just">
              <a:buFontTx/>
              <a:buNone/>
            </a:pPr>
            <a:r>
              <a:rPr lang="ru-RU" altLang="ru-RU" sz="2400" dirty="0" smtClean="0"/>
              <a:t>На </a:t>
            </a:r>
            <a:r>
              <a:rPr lang="ru-RU" altLang="ru-RU" sz="2400" dirty="0"/>
              <a:t>сенокосах и пастбищах разрешены к применению гербициды: 2М-Х, </a:t>
            </a:r>
            <a:r>
              <a:rPr lang="ru-RU" altLang="ru-RU" sz="2400" dirty="0" smtClean="0"/>
              <a:t>группы </a:t>
            </a:r>
            <a:r>
              <a:rPr lang="ru-RU" altLang="ru-RU" sz="2400" dirty="0"/>
              <a:t>2,4Д. </a:t>
            </a:r>
          </a:p>
          <a:p>
            <a:pPr marL="0" indent="0" algn="just">
              <a:buFontTx/>
              <a:buNone/>
            </a:pPr>
            <a:r>
              <a:rPr lang="ru-RU" altLang="ru-RU" sz="2400" dirty="0"/>
              <a:t>Травы можно использовать на корм только через 45 дней после внесения гербицидов.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228699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К культуртехническим работам относятся: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1. Удаление (уничтожение) древесно-кустарниковой растительности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2. Уничтожение кочек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3. Уборка камней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4. Планировка поверхности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5. Первичная обработка почвы</a:t>
            </a:r>
          </a:p>
          <a:p>
            <a:pPr marL="442913" indent="-442913" eaLnBrk="1" hangingPunct="1">
              <a:buFontTx/>
              <a:buNone/>
            </a:pPr>
            <a:r>
              <a:rPr lang="ru-RU" altLang="ru-RU" dirty="0" smtClean="0"/>
              <a:t>6. </a:t>
            </a:r>
            <a:r>
              <a:rPr lang="ru-RU" altLang="ru-RU" dirty="0" err="1" smtClean="0"/>
              <a:t>Торфование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пескование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глинование</a:t>
            </a: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24532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Древесно-кустарниковую растительность уничтожают следующими способами: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>
            <a:normAutofit/>
          </a:bodyPr>
          <a:lstStyle/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1. Срезание кусторезами, бульдозерами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2. Корчевание корчевателями, корчевателями-собирателями, корчевальными боронами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3. Запашка кустарника кустарниково-болотными плугами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4. Фрезерование кустарника фрезерными машинами</a:t>
            </a:r>
          </a:p>
          <a:p>
            <a:pPr marL="354013" indent="-354013">
              <a:lnSpc>
                <a:spcPct val="90000"/>
              </a:lnSpc>
              <a:buFontTx/>
              <a:buNone/>
            </a:pPr>
            <a:r>
              <a:rPr lang="ru-RU" altLang="ru-RU" sz="2800" dirty="0"/>
              <a:t>5. Химико-механический метод с помощью арборицидов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344298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8E6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Специально уничтожение кочек проводят только при малой </a:t>
            </a:r>
            <a:r>
              <a:rPr lang="ru-RU" altLang="ru-RU" sz="3200" dirty="0" err="1"/>
              <a:t>закочкаренности</a:t>
            </a:r>
            <a:r>
              <a:rPr lang="ru-RU" altLang="ru-RU" sz="3200" dirty="0"/>
              <a:t> путем: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85926"/>
            <a:ext cx="8032777" cy="4659331"/>
          </a:xfrm>
          <a:solidFill>
            <a:srgbClr val="D485F3"/>
          </a:solidFill>
        </p:spPr>
        <p:txBody>
          <a:bodyPr>
            <a:normAutofit lnSpcReduction="10000"/>
          </a:bodyPr>
          <a:lstStyle/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1. </a:t>
            </a:r>
            <a:r>
              <a:rPr lang="ru-RU" altLang="ru-RU" dirty="0" err="1" smtClean="0"/>
              <a:t>Дискования</a:t>
            </a:r>
            <a:r>
              <a:rPr lang="ru-RU" altLang="ru-RU" dirty="0" smtClean="0"/>
              <a:t> – дисковыми боронами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2. Фрезерования – фрезами, фрезерными кочкорезами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3. Зубовыми и рельсовыми боронами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Кочки бывают: 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1. Растительные  - </a:t>
            </a:r>
            <a:r>
              <a:rPr lang="ru-RU" altLang="ru-RU" dirty="0" err="1" smtClean="0"/>
              <a:t>щучковые</a:t>
            </a:r>
            <a:r>
              <a:rPr lang="ru-RU" altLang="ru-RU" dirty="0" smtClean="0"/>
              <a:t>, осоковые, скотобойные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2. Земляные – кротовые, муравьиные</a:t>
            </a:r>
          </a:p>
          <a:p>
            <a:pPr marL="442913" indent="-442913" eaLnBrk="1" hangingPunct="1">
              <a:lnSpc>
                <a:spcPct val="90000"/>
              </a:lnSpc>
              <a:buFontTx/>
              <a:buNone/>
            </a:pPr>
            <a:r>
              <a:rPr lang="ru-RU" altLang="ru-RU" dirty="0" smtClean="0"/>
              <a:t>3. </a:t>
            </a:r>
            <a:r>
              <a:rPr lang="ru-RU" altLang="ru-RU" dirty="0" err="1" smtClean="0"/>
              <a:t>Пневые</a:t>
            </a:r>
            <a:r>
              <a:rPr lang="ru-RU" altLang="ru-RU" dirty="0" smtClean="0"/>
              <a:t> и валунные</a:t>
            </a:r>
          </a:p>
        </p:txBody>
      </p:sp>
    </p:spTree>
    <p:extLst>
      <p:ext uri="{BB962C8B-B14F-4D97-AF65-F5344CB8AC3E}">
        <p14:creationId xmlns="" xmlns:p14="http://schemas.microsoft.com/office/powerpoint/2010/main" val="1736153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511300"/>
          </a:xfrm>
          <a:solidFill>
            <a:srgbClr val="8E68F8">
              <a:alpha val="4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 dirty="0"/>
              <a:t>На пастбищах и сенокосах убирают только поверхностные и полускрытые камни: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  <a:solidFill>
            <a:srgbClr val="D485F3">
              <a:alpha val="38824"/>
            </a:srgbClr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1. Вручную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2. Уборщиками камней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3. Корчевателями-собирателями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/>
              <a:t>4. Камнеуборочными машинами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2274594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485F3">
              <a:alpha val="3882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3200"/>
              <a:t>Первичная обработка почвы может включать: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8E68F8">
              <a:alpha val="40000"/>
            </a:srgbClr>
          </a:solidFill>
        </p:spPr>
        <p:txBody>
          <a:bodyPr/>
          <a:lstStyle/>
          <a:p>
            <a:pPr marL="442913" indent="-442913" eaLnBrk="1" hangingPunct="1">
              <a:buFontTx/>
              <a:buNone/>
              <a:defRPr/>
            </a:pPr>
            <a:r>
              <a:rPr lang="ru-RU" altLang="ru-RU" dirty="0" smtClean="0"/>
              <a:t>1. Вспашку различными плугами (культурными, кустарниково-болотными, болотными, ярусными)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2. </a:t>
            </a:r>
            <a:r>
              <a:rPr lang="ru-RU" altLang="ru-RU" dirty="0" err="1" smtClean="0"/>
              <a:t>Дискование</a:t>
            </a:r>
            <a:r>
              <a:rPr lang="ru-RU" altLang="ru-RU" dirty="0" smtClean="0"/>
              <a:t> - дисковыми боронами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dirty="0" smtClean="0"/>
              <a:t>3. Фрезерование - фрезами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322299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6129</TotalTime>
  <Words>1507</Words>
  <Application>Microsoft Office PowerPoint</Application>
  <PresentationFormat>Экран (4:3)</PresentationFormat>
  <Paragraphs>193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Тема15</vt:lpstr>
      <vt:lpstr>Слайд 1</vt:lpstr>
      <vt:lpstr>Поверхностное улучшение </vt:lpstr>
      <vt:lpstr>Коренное улучшение проводится:</vt:lpstr>
      <vt:lpstr>При поверхностном и коренном улучшении могут проводиться следующие группы мероприятий:</vt:lpstr>
      <vt:lpstr>К культуртехническим работам относятся:</vt:lpstr>
      <vt:lpstr>Древесно-кустарниковую растительность уничтожают следующими способами:</vt:lpstr>
      <vt:lpstr>Специально уничтожение кочек проводят только при малой закочкаренности путем:</vt:lpstr>
      <vt:lpstr>На пастбищах и сенокосах убирают только поверхностные и полускрытые камни:</vt:lpstr>
      <vt:lpstr>Первичная обработка почвы может включать:</vt:lpstr>
      <vt:lpstr>При выборе способа первичной обработки почвы учитывают:</vt:lpstr>
      <vt:lpstr>Планировку поверхности проводят с целью:</vt:lpstr>
      <vt:lpstr>Торфование, пескование, глинование применяют для:</vt:lpstr>
      <vt:lpstr>При улучшении водно-воздушного режима почв возможно проведение следующих мероприятий:</vt:lpstr>
      <vt:lpstr>Боронование эффективно: </vt:lpstr>
      <vt:lpstr>Кротование и щелевание проводится для:</vt:lpstr>
      <vt:lpstr>Омоложение на травостоях с преобладанием корневищных и рыхлокустовых трав способствует:</vt:lpstr>
      <vt:lpstr>Осушение проводят:</vt:lpstr>
      <vt:lpstr>Существует две системы осушения:</vt:lpstr>
      <vt:lpstr>Способы орошения лугов:</vt:lpstr>
      <vt:lpstr>Слайд 20</vt:lpstr>
      <vt:lpstr>Улучшение пищевого режима почв сенокосов и пастбищ может включать:</vt:lpstr>
      <vt:lpstr>Минеральные удобрения:</vt:lpstr>
      <vt:lpstr>Органические удобрения:</vt:lpstr>
      <vt:lpstr>Из микроудобрений возможно применение</vt:lpstr>
      <vt:lpstr>Известкование – внесение известковых материалов с целью снижения кислотности почвы</vt:lpstr>
      <vt:lpstr>В качестве известковых материалов применяют:</vt:lpstr>
      <vt:lpstr>Улучшение ботанического состава травостоев может осуществляться:</vt:lpstr>
      <vt:lpstr>Подсев трав – это посев трав в существующий травостой</vt:lpstr>
      <vt:lpstr>Травы могут высеваться:</vt:lpstr>
      <vt:lpstr>При подборе травосмесей учитывают:</vt:lpstr>
      <vt:lpstr>Подготовка почвы под посев трав включает:</vt:lpstr>
      <vt:lpstr>Подготовка семян к посеву может включать:</vt:lpstr>
      <vt:lpstr>Способы посева по размещению семян:</vt:lpstr>
      <vt:lpstr>Сроки  посева</vt:lpstr>
      <vt:lpstr>Глубина заделки семян трав зависит от:</vt:lpstr>
      <vt:lpstr>После посева обязательным является послепосевное прикатывание </vt:lpstr>
      <vt:lpstr>Меры борьбы с сорными травами на кормовых угодьях:</vt:lpstr>
      <vt:lpstr>Сорные травы на лугах делятся на:</vt:lpstr>
      <vt:lpstr>Профилактические меры борьбы</vt:lpstr>
      <vt:lpstr>Косвенные меры состоят в:</vt:lpstr>
      <vt:lpstr>Истребительные меры борьбы: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Worker</dc:creator>
  <cp:lastModifiedBy>1</cp:lastModifiedBy>
  <cp:revision>208</cp:revision>
  <cp:lastPrinted>2019-11-11T05:07:28Z</cp:lastPrinted>
  <dcterms:created xsi:type="dcterms:W3CDTF">2018-02-08T10:00:20Z</dcterms:created>
  <dcterms:modified xsi:type="dcterms:W3CDTF">2022-10-27T16:26:47Z</dcterms:modified>
</cp:coreProperties>
</file>